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1"/>
  </p:notesMasterIdLst>
  <p:sldIdLst>
    <p:sldId id="286" r:id="rId2"/>
    <p:sldId id="305" r:id="rId3"/>
    <p:sldId id="301" r:id="rId4"/>
    <p:sldId id="302" r:id="rId5"/>
    <p:sldId id="283" r:id="rId6"/>
    <p:sldId id="304" r:id="rId7"/>
    <p:sldId id="303" r:id="rId8"/>
    <p:sldId id="274" r:id="rId9"/>
    <p:sldId id="27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86"/>
            <p14:sldId id="305"/>
            <p14:sldId id="301"/>
            <p14:sldId id="302"/>
            <p14:sldId id="283"/>
            <p14:sldId id="304"/>
            <p14:sldId id="30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6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963" autoAdjust="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>
        <p:guide orient="horz" pos="1480"/>
        <p:guide pos="6788"/>
        <p:guide pos="4316"/>
        <p:guide pos="2366"/>
        <p:guide pos="4566"/>
        <p:guide pos="688"/>
        <p:guide pos="3364"/>
        <p:guide pos="6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9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BCE3401-B013-4C6C-977C-8588C2AEF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EDBAC4-3A40-4A0C-AC33-AAE29AF082E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AED46C-C8A4-41B2-B161-DEAA1EF4A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306793" y="372484"/>
            <a:ext cx="1733852" cy="1099037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286CA0C-8DA0-4DD1-B6B1-B9D2A362F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88160" y="578319"/>
            <a:ext cx="631596" cy="8081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0249C52-3F3A-49FA-8726-272D00B593F4}"/>
              </a:ext>
            </a:extLst>
          </p:cNvPr>
          <p:cNvSpPr txBox="1">
            <a:spLocks/>
          </p:cNvSpPr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导师：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2B2B7-B0AB-4AD5-882E-F83B457746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</p:spTree>
    <p:extLst>
      <p:ext uri="{BB962C8B-B14F-4D97-AF65-F5344CB8AC3E}">
        <p14:creationId xmlns:p14="http://schemas.microsoft.com/office/powerpoint/2010/main" val="35307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C374BF6-DC29-4872-B5BB-F8930C7A2672}"/>
              </a:ext>
            </a:extLst>
          </p:cNvPr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2BA62B-4CFC-4DC2-ADEA-B4A95E53B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AA4BC7-1009-47B7-9CA0-656B2F904730}"/>
                </a:ext>
              </a:extLst>
            </p:cNvPr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24626F2-BE8F-44D4-A228-949FBD3603A4}"/>
                  </a:ext>
                </a:extLst>
              </p:cNvPr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56466ABD-421D-4419-BA5A-B3ABE03C5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>
                  <a:extLst>
                    <a:ext uri="{FF2B5EF4-FFF2-40B4-BE49-F238E27FC236}">
                      <a16:creationId xmlns:a16="http://schemas.microsoft.com/office/drawing/2014/main" id="{D1D0F8B4-394A-4C25-B64D-B946E6BE0A9F}"/>
                    </a:ext>
                  </a:extLst>
                </p:cNvPr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582D09A-3AA1-44F7-8D68-088453758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948" y="4205512"/>
                  <a:ext cx="1565610" cy="1565610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7" name="圆角矩形 17">
                  <a:extLst>
                    <a:ext uri="{FF2B5EF4-FFF2-40B4-BE49-F238E27FC236}">
                      <a16:creationId xmlns:a16="http://schemas.microsoft.com/office/drawing/2014/main" id="{424E3710-3BD3-44C2-8E32-2CD8A84B688A}"/>
                    </a:ext>
                  </a:extLst>
                </p:cNvPr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9A23F76-1711-43F6-BF28-E0FA1ED0EDB5}"/>
                  </a:ext>
                </a:extLst>
              </p:cNvPr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501C53-370C-401E-BF64-2960D3AE0F69}"/>
                    </a:ext>
                  </a:extLst>
                </p:cNvPr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25A526E9-74AD-4BA0-A24C-53E0EA0E4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D99C9B-8C06-4E0C-9311-2C69D933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887DFE-2804-449C-A898-12422EF9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1663907" y="1588623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EAE5C-1FEE-4458-AF92-803D5DDFD3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2282540" y="135450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5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6BB734-27F4-4DEF-ABDD-CA2E4892B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768013-A407-49BA-9616-1EA8E10064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FAEB4-01EC-4BE9-8186-05AC5C89E1DA}"/>
              </a:ext>
            </a:extLst>
          </p:cNvPr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49DB06F-0E05-45B7-979E-34077F3246F8}"/>
                </a:ext>
              </a:extLst>
            </p:cNvPr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7F2C180-8FCC-44C2-A3DF-398E4D67B557}"/>
                </a:ext>
              </a:extLst>
            </p:cNvPr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F6A83ABD-4F10-425D-947A-88EDC185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9371-9ECE-4959-BB7F-8979BE55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641022" y="578319"/>
            <a:ext cx="631596" cy="8081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4BB0BD-603B-4B1E-BE1D-2BCE4DEB1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1221945" y="36305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31EE08-14C6-4608-96E2-87C7766F1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D88EF-C18C-46FD-898A-414572A61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9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3F9DD31-7F23-4D16-8F4B-ABD585227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0123B68-1374-497F-BFAF-E1A98D08B1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741AC-7DDF-4355-8384-9E8D1EE3D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42F42-B592-4756-BA80-7C6DEDFB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8F1D804-321B-41D8-8D67-61410CB7B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62CDC61-DB97-4FAF-A3C6-A87108834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7D1C0A85-4892-49F0-88A8-8F9B035EE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28B8578-26AA-4CEC-87A5-CEB92C0A7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CF0B1B6-D854-4A16-A99C-D7CCFCAE048C}"/>
              </a:ext>
            </a:extLst>
          </p:cNvPr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AB7F6F4-39B7-4C29-AA99-9156B295BE20}"/>
                </a:ext>
              </a:extLst>
            </p:cNvPr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>
                <a:extLst>
                  <a:ext uri="{FF2B5EF4-FFF2-40B4-BE49-F238E27FC236}">
                    <a16:creationId xmlns:a16="http://schemas.microsoft.com/office/drawing/2014/main" id="{8A6F94DA-00EF-472D-8941-13E0D122CB09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>
                  <a:extLst>
                    <a:ext uri="{FF2B5EF4-FFF2-40B4-BE49-F238E27FC236}">
                      <a16:creationId xmlns:a16="http://schemas.microsoft.com/office/drawing/2014/main" id="{B86BA5A8-84BC-4944-B6D3-AF2401AB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>
                  <a:extLst>
                    <a:ext uri="{FF2B5EF4-FFF2-40B4-BE49-F238E27FC236}">
                      <a16:creationId xmlns:a16="http://schemas.microsoft.com/office/drawing/2014/main" id="{8431B10C-C37E-466D-BD77-50A727810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>
                  <a:extLst>
                    <a:ext uri="{FF2B5EF4-FFF2-40B4-BE49-F238E27FC236}">
                      <a16:creationId xmlns:a16="http://schemas.microsoft.com/office/drawing/2014/main" id="{07231521-6625-48CD-8EB7-E1F417DA4A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>
                  <a:extLst>
                    <a:ext uri="{FF2B5EF4-FFF2-40B4-BE49-F238E27FC236}">
                      <a16:creationId xmlns:a16="http://schemas.microsoft.com/office/drawing/2014/main" id="{1A91A531-BDDD-4C6A-A091-F43AC6F7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>
                  <a:extLst>
                    <a:ext uri="{FF2B5EF4-FFF2-40B4-BE49-F238E27FC236}">
                      <a16:creationId xmlns:a16="http://schemas.microsoft.com/office/drawing/2014/main" id="{5804362D-9C31-4BF6-BAF1-814E90A94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>
                  <a:extLst>
                    <a:ext uri="{FF2B5EF4-FFF2-40B4-BE49-F238E27FC236}">
                      <a16:creationId xmlns:a16="http://schemas.microsoft.com/office/drawing/2014/main" id="{70828D46-72CD-470D-A11C-583D88DEF54C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>
                    <a:extLst>
                      <a:ext uri="{FF2B5EF4-FFF2-40B4-BE49-F238E27FC236}">
                        <a16:creationId xmlns:a16="http://schemas.microsoft.com/office/drawing/2014/main" id="{2507FBD2-671C-4F06-9521-4BCC4F7CF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>
                    <a:extLst>
                      <a:ext uri="{FF2B5EF4-FFF2-40B4-BE49-F238E27FC236}">
                        <a16:creationId xmlns:a16="http://schemas.microsoft.com/office/drawing/2014/main" id="{931B3463-BCF5-4961-9EEF-0E87F05B1B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>
                    <a:extLst>
                      <a:ext uri="{FF2B5EF4-FFF2-40B4-BE49-F238E27FC236}">
                        <a16:creationId xmlns:a16="http://schemas.microsoft.com/office/drawing/2014/main" id="{16166F87-E7A9-4C02-BBA5-C423CCB07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>
                    <a:extLst>
                      <a:ext uri="{FF2B5EF4-FFF2-40B4-BE49-F238E27FC236}">
                        <a16:creationId xmlns:a16="http://schemas.microsoft.com/office/drawing/2014/main" id="{4180B9A4-DEBB-40E4-9DDF-687ACDF59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>
                    <a:extLst>
                      <a:ext uri="{FF2B5EF4-FFF2-40B4-BE49-F238E27FC236}">
                        <a16:creationId xmlns:a16="http://schemas.microsoft.com/office/drawing/2014/main" id="{C5F94398-5B3E-4A62-B3CA-4B29096BFD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>
                    <a:extLst>
                      <a:ext uri="{FF2B5EF4-FFF2-40B4-BE49-F238E27FC236}">
                        <a16:creationId xmlns:a16="http://schemas.microsoft.com/office/drawing/2014/main" id="{5F148501-DDCA-4947-BE9D-6F1A598C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>
                    <a:extLst>
                      <a:ext uri="{FF2B5EF4-FFF2-40B4-BE49-F238E27FC236}">
                        <a16:creationId xmlns:a16="http://schemas.microsoft.com/office/drawing/2014/main" id="{BD7711F1-0D20-424A-80F9-DEDC57574C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>
                    <a:extLst>
                      <a:ext uri="{FF2B5EF4-FFF2-40B4-BE49-F238E27FC236}">
                        <a16:creationId xmlns:a16="http://schemas.microsoft.com/office/drawing/2014/main" id="{21FA30B2-FBFF-4C6F-A802-E261576F47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:a16="http://schemas.microsoft.com/office/drawing/2014/main" id="{F9D87807-1E31-4414-A0EF-EB2006A88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>
                  <a:extLst>
                    <a:ext uri="{FF2B5EF4-FFF2-40B4-BE49-F238E27FC236}">
                      <a16:creationId xmlns:a16="http://schemas.microsoft.com/office/drawing/2014/main" id="{59C1E7EB-8B77-42D8-A36B-789175477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Oval 6">
                  <a:extLst>
                    <a:ext uri="{FF2B5EF4-FFF2-40B4-BE49-F238E27FC236}">
                      <a16:creationId xmlns:a16="http://schemas.microsoft.com/office/drawing/2014/main" id="{C1929413-BFC3-4A2B-8740-D7302AD47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>
                <a:extLst>
                  <a:ext uri="{FF2B5EF4-FFF2-40B4-BE49-F238E27FC236}">
                    <a16:creationId xmlns:a16="http://schemas.microsoft.com/office/drawing/2014/main" id="{1C0BB813-8721-4C3D-BB68-B97A2743027A}"/>
                  </a:ext>
                </a:extLst>
              </p:cNvPr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>
                <a:extLst>
                  <a:ext uri="{FF2B5EF4-FFF2-40B4-BE49-F238E27FC236}">
                    <a16:creationId xmlns:a16="http://schemas.microsoft.com/office/drawing/2014/main" id="{4009E332-AE07-4CCD-B831-A9B971956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圆角矩形 1">
              <a:extLst>
                <a:ext uri="{FF2B5EF4-FFF2-40B4-BE49-F238E27FC236}">
                  <a16:creationId xmlns:a16="http://schemas.microsoft.com/office/drawing/2014/main" id="{385534C2-1FC5-475A-A0D8-9E93119E6DFD}"/>
                </a:ext>
              </a:extLst>
            </p:cNvPr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DCC4D425-A2A5-490A-8E95-7FFDFB2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47B24FD-EE41-4E6D-BB71-C65EE3F4147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37" name="内容占位符 17">
            <a:extLst>
              <a:ext uri="{FF2B5EF4-FFF2-40B4-BE49-F238E27FC236}">
                <a16:creationId xmlns:a16="http://schemas.microsoft.com/office/drawing/2014/main" id="{41C1E227-6BA0-4E9D-ACDB-FA82155B91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617ABDA-83ED-4B57-BA7E-97D4F7E3E1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FEEDA-0003-460F-9D4A-09B495671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A49B133-D1A3-4543-BF37-5D22D1DB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>
            <a:extLst>
              <a:ext uri="{FF2B5EF4-FFF2-40B4-BE49-F238E27FC236}">
                <a16:creationId xmlns:a16="http://schemas.microsoft.com/office/drawing/2014/main" id="{E2035737-538C-479D-94C8-60AD0C180B96}"/>
              </a:ext>
            </a:extLst>
          </p:cNvPr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89A05ACA-D518-4FC1-B377-D683D9B5DC97}"/>
                </a:ext>
              </a:extLst>
            </p:cNvPr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591D6C52-6DC9-4055-A532-8F2E5F363EDE}"/>
                  </a:ext>
                </a:extLst>
              </p:cNvPr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>
                  <a:extLst>
                    <a:ext uri="{FF2B5EF4-FFF2-40B4-BE49-F238E27FC236}">
                      <a16:creationId xmlns:a16="http://schemas.microsoft.com/office/drawing/2014/main" id="{78AC298B-D4D0-4E78-9CC5-6E7F67F65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>
                  <a:extLst>
                    <a:ext uri="{FF2B5EF4-FFF2-40B4-BE49-F238E27FC236}">
                      <a16:creationId xmlns:a16="http://schemas.microsoft.com/office/drawing/2014/main" id="{39C83A1E-D084-435D-9236-CA997B8B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>
                  <a:extLst>
                    <a:ext uri="{FF2B5EF4-FFF2-40B4-BE49-F238E27FC236}">
                      <a16:creationId xmlns:a16="http://schemas.microsoft.com/office/drawing/2014/main" id="{043F2C25-1B8F-4AA3-B801-70DAC5D8A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>
                  <a:extLst>
                    <a:ext uri="{FF2B5EF4-FFF2-40B4-BE49-F238E27FC236}">
                      <a16:creationId xmlns:a16="http://schemas.microsoft.com/office/drawing/2014/main" id="{72C1444A-BD36-4A54-A2C3-FF095B3DC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>
                  <a:extLst>
                    <a:ext uri="{FF2B5EF4-FFF2-40B4-BE49-F238E27FC236}">
                      <a16:creationId xmlns:a16="http://schemas.microsoft.com/office/drawing/2014/main" id="{ACD805C8-34C0-4A22-ACDB-216BACE2A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>
                  <a:extLst>
                    <a:ext uri="{FF2B5EF4-FFF2-40B4-BE49-F238E27FC236}">
                      <a16:creationId xmlns:a16="http://schemas.microsoft.com/office/drawing/2014/main" id="{2A55C601-E69B-499A-8727-F3E27E6D0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>
                  <a:extLst>
                    <a:ext uri="{FF2B5EF4-FFF2-40B4-BE49-F238E27FC236}">
                      <a16:creationId xmlns:a16="http://schemas.microsoft.com/office/drawing/2014/main" id="{0D58116B-B831-4956-811A-D6F58FA97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36979EB5-8540-49AB-8494-EACDD6FDF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grpSp>
              <p:nvGrpSpPr>
                <p:cNvPr id="56" name="Group 19">
                  <a:extLst>
                    <a:ext uri="{FF2B5EF4-FFF2-40B4-BE49-F238E27FC236}">
                      <a16:creationId xmlns:a16="http://schemas.microsoft.com/office/drawing/2014/main" id="{614A4DAE-ADFF-45BD-BE2F-7F01FD6DC6A2}"/>
                    </a:ext>
                  </a:extLst>
                </p:cNvPr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>
                    <a:extLst>
                      <a:ext uri="{FF2B5EF4-FFF2-40B4-BE49-F238E27FC236}">
                        <a16:creationId xmlns:a16="http://schemas.microsoft.com/office/drawing/2014/main" id="{60C14E5A-CBD8-4D41-869B-9732CB8066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>
                    <a:extLst>
                      <a:ext uri="{FF2B5EF4-FFF2-40B4-BE49-F238E27FC236}">
                        <a16:creationId xmlns:a16="http://schemas.microsoft.com/office/drawing/2014/main" id="{B03A8F91-C97F-4482-B2BE-4DB1CF44D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D746C4ED-ACE1-412F-99F8-1703FA3287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A6AAAB3A-175D-42BE-BBA5-EF3F96BA0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>
                    <a:extLst>
                      <a:ext uri="{FF2B5EF4-FFF2-40B4-BE49-F238E27FC236}">
                        <a16:creationId xmlns:a16="http://schemas.microsoft.com/office/drawing/2014/main" id="{F5140628-85B2-4BFB-840E-DC83A8EA52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>
                    <a:extLst>
                      <a:ext uri="{FF2B5EF4-FFF2-40B4-BE49-F238E27FC236}">
                        <a16:creationId xmlns:a16="http://schemas.microsoft.com/office/drawing/2014/main" id="{6B3D306E-33F0-4711-950F-9D8D7427E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>
                    <a:extLst>
                      <a:ext uri="{FF2B5EF4-FFF2-40B4-BE49-F238E27FC236}">
                        <a16:creationId xmlns:a16="http://schemas.microsoft.com/office/drawing/2014/main" id="{E3C08FB4-BABE-4DD1-92B4-A998E2A51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>
                    <a:extLst>
                      <a:ext uri="{FF2B5EF4-FFF2-40B4-BE49-F238E27FC236}">
                        <a16:creationId xmlns:a16="http://schemas.microsoft.com/office/drawing/2014/main" id="{4DDD7A81-33E6-4278-AB40-18C1C26B0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7B24B127-0DAC-4CE7-B394-3B11E1DEE4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>
                  <a:extLst>
                    <a:ext uri="{FF2B5EF4-FFF2-40B4-BE49-F238E27FC236}">
                      <a16:creationId xmlns:a16="http://schemas.microsoft.com/office/drawing/2014/main" id="{34C0103F-04FB-4DA8-AB4B-F12228FD0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Oval 6">
                  <a:extLst>
                    <a:ext uri="{FF2B5EF4-FFF2-40B4-BE49-F238E27FC236}">
                      <a16:creationId xmlns:a16="http://schemas.microsoft.com/office/drawing/2014/main" id="{80A4C097-DD60-4FFE-B30C-EBA89B1D3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1BD4D586-A75B-47A7-9DAD-4BBE943A8A6D}"/>
                  </a:ext>
                </a:extLst>
              </p:cNvPr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1C10419-5F75-4A3F-9026-0AA3B3E28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96524558-01B3-4A62-BC70-949734DCBA5F}"/>
                </a:ext>
              </a:extLst>
            </p:cNvPr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C97FEAA-A916-49DB-9C77-AEB5B0BC6405}"/>
              </a:ext>
            </a:extLst>
          </p:cNvPr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3B17F-8384-47E0-AC49-5CA853C96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211"/>
            <a:stretch/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02E0F5-F262-46FB-AE1B-51113B8E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FF6F8617-20DC-485F-9654-A976A75945C3}"/>
              </a:ext>
            </a:extLst>
          </p:cNvPr>
          <p:cNvSpPr txBox="1">
            <a:spLocks/>
          </p:cNvSpPr>
          <p:nvPr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结 语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7FB5DB-15DE-4A4B-B6D0-44EC6B3ED668}"/>
              </a:ext>
            </a:extLst>
          </p:cNvPr>
          <p:cNvSpPr/>
          <p:nvPr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B9DBD55-B0EB-495C-AC75-2654066966CC}"/>
              </a:ext>
            </a:extLst>
          </p:cNvPr>
          <p:cNvSpPr/>
          <p:nvPr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9A85B1D7-A564-45DD-8E63-B5DAD52E0F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578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2DA0-1BDF-4CE6-AF0E-6E12403D5AB3}"/>
              </a:ext>
            </a:extLst>
          </p:cNvPr>
          <p:cNvSpPr txBox="1">
            <a:spLocks/>
          </p:cNvSpPr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3E51854-C75A-49C3-B7D2-FFB54C5700CD}"/>
              </a:ext>
            </a:extLst>
          </p:cNvPr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2"/>
          </a:p>
        </p:txBody>
      </p:sp>
      <p:sp>
        <p:nvSpPr>
          <p:cNvPr id="4" name="内容占位符 17">
            <a:extLst>
              <a:ext uri="{FF2B5EF4-FFF2-40B4-BE49-F238E27FC236}">
                <a16:creationId xmlns:a16="http://schemas.microsoft.com/office/drawing/2014/main" id="{1D695C52-3BD7-4B06-929B-9E5A650A1365}"/>
              </a:ext>
            </a:extLst>
          </p:cNvPr>
          <p:cNvSpPr txBox="1">
            <a:spLocks/>
          </p:cNvSpPr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/>
              <a:t>单击此处编辑母版文本样式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E5F9324-E9E7-4D03-9073-6BBE04E0C631}"/>
              </a:ext>
            </a:extLst>
          </p:cNvPr>
          <p:cNvSpPr txBox="1">
            <a:spLocks/>
          </p:cNvSpPr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924DB3D9-CB34-4615-B277-8FE81542047F}"/>
              </a:ext>
            </a:extLst>
          </p:cNvPr>
          <p:cNvSpPr txBox="1">
            <a:spLocks/>
          </p:cNvSpPr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28261-8304-4BF3-B5DA-699FFFF93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r="64073"/>
          <a:stretch/>
        </p:blipFill>
        <p:spPr>
          <a:xfrm>
            <a:off x="9247695" y="502903"/>
            <a:ext cx="631596" cy="808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12210D-F778-400B-AB99-95C61179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1" r="20030"/>
          <a:stretch/>
        </p:blipFill>
        <p:spPr>
          <a:xfrm>
            <a:off x="9866328" y="268787"/>
            <a:ext cx="1733852" cy="10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026">
          <p15:clr>
            <a:srgbClr val="F26B43"/>
          </p15:clr>
        </p15:guide>
        <p15:guide id="3" orient="horz" pos="3997">
          <p15:clr>
            <a:srgbClr val="F26B43"/>
          </p15:clr>
        </p15:guide>
        <p15:guide id="4" pos="384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8566122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6600" b="1" kern="0" spc="400" dirty="0" smtClean="0">
                <a:solidFill>
                  <a:srgbClr val="C898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极大似然估计作业</a:t>
            </a:r>
            <a:endParaRPr lang="zh-CN" altLang="en-US" sz="6600" kern="0" spc="400" dirty="0">
              <a:solidFill>
                <a:srgbClr val="C898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EF8DD-E2C3-47A6-87F5-20BDED869119}"/>
              </a:ext>
            </a:extLst>
          </p:cNvPr>
          <p:cNvSpPr txBox="1"/>
          <p:nvPr/>
        </p:nvSpPr>
        <p:spPr>
          <a:xfrm>
            <a:off x="1595119" y="4246432"/>
            <a:ext cx="293712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solidFill>
                  <a:schemeClr val="bg1"/>
                </a:solidFill>
                <a:latin typeface="+mj-lt"/>
              </a:rPr>
              <a:t>Eddy  </a:t>
            </a:r>
            <a:r>
              <a:rPr lang="zh-CN" altLang="en-US" sz="2400" dirty="0" smtClean="0">
                <a:solidFill>
                  <a:schemeClr val="bg1"/>
                </a:solidFill>
                <a:latin typeface="+mj-lt"/>
              </a:rPr>
              <a:t>大杰仔（助教）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63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总体思路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76120" y="2326677"/>
            <a:ext cx="2612108" cy="414794"/>
          </a:xfrm>
        </p:spPr>
        <p:txBody>
          <a:bodyPr/>
          <a:lstStyle/>
          <a:p>
            <a:r>
              <a:rPr lang="zh-CN" altLang="en-US" b="1" dirty="0" smtClean="0"/>
              <a:t>作业的完成与讲解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General Idea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18818" y="227112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我的职责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 txBox="1">
            <a:spLocks/>
          </p:cNvSpPr>
          <p:nvPr/>
        </p:nvSpPr>
        <p:spPr>
          <a:xfrm>
            <a:off x="2576119" y="3361146"/>
            <a:ext cx="4550622" cy="897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维度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：理论知识的具体实现</a:t>
            </a:r>
            <a:endParaRPr lang="en-US" altLang="zh-CN" b="1" dirty="0" smtClean="0"/>
          </a:p>
          <a:p>
            <a:r>
              <a:rPr lang="zh-CN" altLang="en-US" b="1" dirty="0" smtClean="0"/>
              <a:t>维度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：反过来加深对理论的理解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8818" y="35791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作业目的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 txBox="1">
            <a:spLocks/>
          </p:cNvSpPr>
          <p:nvPr/>
        </p:nvSpPr>
        <p:spPr>
          <a:xfrm>
            <a:off x="2576119" y="4784150"/>
            <a:ext cx="4550622" cy="88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少量的理论推导</a:t>
            </a:r>
            <a:endParaRPr lang="en-US" altLang="zh-CN" b="1" dirty="0" smtClean="0"/>
          </a:p>
          <a:p>
            <a:r>
              <a:rPr lang="zh-CN" altLang="en-US" b="1" dirty="0" smtClean="0"/>
              <a:t>大量的算例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18818" y="500215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作业形式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02246" y="5002158"/>
            <a:ext cx="4431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C000"/>
                </a:solidFill>
              </a:rPr>
              <a:t>Python</a:t>
            </a:r>
            <a:r>
              <a:rPr lang="zh-CN" altLang="en-US" sz="2400" dirty="0" smtClean="0">
                <a:solidFill>
                  <a:srgbClr val="FFC000"/>
                </a:solidFill>
              </a:rPr>
              <a:t>自编程实现</a:t>
            </a:r>
            <a:r>
              <a:rPr lang="en-US" altLang="zh-CN" sz="2400" dirty="0" smtClean="0">
                <a:solidFill>
                  <a:srgbClr val="FFC000"/>
                </a:solidFill>
              </a:rPr>
              <a:t>+</a:t>
            </a:r>
            <a:r>
              <a:rPr lang="en-US" altLang="zh-CN" sz="2400" dirty="0" err="1" smtClean="0">
                <a:solidFill>
                  <a:srgbClr val="FFC000"/>
                </a:solidFill>
              </a:rPr>
              <a:t>Sklearn</a:t>
            </a:r>
            <a:r>
              <a:rPr lang="zh-CN" altLang="en-US" sz="2400" dirty="0" smtClean="0">
                <a:solidFill>
                  <a:srgbClr val="FFC000"/>
                </a:solidFill>
              </a:rPr>
              <a:t>实现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62237" y="349580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C000"/>
                </a:solidFill>
              </a:rPr>
              <a:t>理论联系实际的通道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7007087" y="5585791"/>
            <a:ext cx="437322" cy="546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8902242" y="5585791"/>
            <a:ext cx="437322" cy="546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493229" y="620715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代码能力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03862" y="625441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调参能力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875449" y="5681564"/>
            <a:ext cx="5919178" cy="668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极大似然估计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58936" y="2559771"/>
                <a:ext cx="5200016" cy="2326534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dirty="0" smtClean="0"/>
                  <a:t>已知某个</a:t>
                </a:r>
                <a:r>
                  <a:rPr lang="zh-CN" altLang="en-US" dirty="0" smtClean="0">
                    <a:solidFill>
                      <a:srgbClr val="FFFF00"/>
                    </a:solidFill>
                  </a:rPr>
                  <a:t>随机样本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(x</a:t>
                </a:r>
                <a:r>
                  <a:rPr lang="en-US" altLang="zh-CN" baseline="-25000" dirty="0" smtClean="0">
                    <a:solidFill>
                      <a:srgbClr val="FFFF0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,x</a:t>
                </a:r>
                <a:r>
                  <a:rPr lang="en-US" altLang="zh-CN" baseline="-25000" dirty="0" smtClean="0">
                    <a:solidFill>
                      <a:srgbClr val="FFFF00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…</a:t>
                </a:r>
                <a:r>
                  <a:rPr lang="en-US" altLang="zh-CN" dirty="0" err="1" smtClean="0">
                    <a:solidFill>
                      <a:srgbClr val="FFFF00"/>
                    </a:solidFill>
                  </a:rPr>
                  <a:t>x</a:t>
                </a:r>
                <a:r>
                  <a:rPr lang="en-US" altLang="zh-CN" baseline="-25000" dirty="0" err="1" smtClean="0">
                    <a:solidFill>
                      <a:srgbClr val="FFFF00"/>
                    </a:solidFill>
                  </a:rPr>
                  <a:t>n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)</a:t>
                </a:r>
                <a:r>
                  <a:rPr lang="zh-CN" altLang="en-US" dirty="0" smtClean="0"/>
                  <a:t>符合某种</a:t>
                </a:r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FF00"/>
                    </a:solidFill>
                  </a:rPr>
                  <a:t>概率分布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,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如正态分布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X~N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(m,s</a:t>
                </a:r>
                <a:r>
                  <a:rPr lang="en-US" altLang="zh-CN" baseline="30000" dirty="0" smtClean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2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Symbol" panose="05050102010706020507" pitchFamily="18" charset="2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dirty="0" smtClean="0"/>
                  <a:t>但是其中某个</a:t>
                </a:r>
                <a:r>
                  <a:rPr lang="zh-CN" altLang="en-US" dirty="0" smtClean="0">
                    <a:solidFill>
                      <a:srgbClr val="FFFF00"/>
                    </a:solidFill>
                  </a:rPr>
                  <a:t>具体参</a:t>
                </a:r>
                <a:r>
                  <a:rPr lang="zh-CN" altLang="en-US" dirty="0" smtClean="0">
                    <a:solidFill>
                      <a:srgbClr val="FFFF00"/>
                    </a:solidFill>
                    <a:latin typeface="Symbol" panose="05050102010706020507" pitchFamily="18" charset="2"/>
                  </a:rPr>
                  <a:t>数</a:t>
                </a:r>
                <a:r>
                  <a:rPr lang="en-US" altLang="zh-CN" dirty="0" smtClean="0">
                    <a:solidFill>
                      <a:srgbClr val="FFFF00"/>
                    </a:solidFill>
                    <a:latin typeface="Symbol" panose="05050102010706020507" pitchFamily="18" charset="2"/>
                  </a:rPr>
                  <a:t>q</a:t>
                </a:r>
                <a:r>
                  <a:rPr lang="zh-CN" altLang="en-US" dirty="0" smtClean="0">
                    <a:latin typeface="Symbol" panose="05050102010706020507" pitchFamily="18" charset="2"/>
                  </a:rPr>
                  <a:t>不清</a:t>
                </a:r>
                <a:r>
                  <a:rPr lang="zh-CN" altLang="en-US" dirty="0" smtClean="0"/>
                  <a:t>楚</a:t>
                </a:r>
                <a:endParaRPr lang="en-US" altLang="zh-CN" dirty="0" smtClean="0"/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dirty="0" smtClean="0"/>
                  <a:t>通过</a:t>
                </a:r>
                <a:r>
                  <a:rPr lang="zh-CN" altLang="en-US" dirty="0" smtClean="0">
                    <a:solidFill>
                      <a:srgbClr val="FFFF00"/>
                    </a:solidFill>
                  </a:rPr>
                  <a:t>极大似然估计</a:t>
                </a:r>
                <a:r>
                  <a:rPr lang="zh-CN" altLang="en-US" dirty="0" smtClean="0"/>
                  <a:t>得到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altLang="zh-CN" dirty="0" smtClean="0"/>
              </a:p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dirty="0"/>
                  <a:t>该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/>
                  <a:t>使</a:t>
                </a:r>
                <a:r>
                  <a:rPr lang="zh-CN" altLang="en-US" dirty="0" smtClean="0"/>
                  <a:t>这个随机样本</a:t>
                </a:r>
                <a:r>
                  <a:rPr lang="zh-CN" altLang="en-US" dirty="0"/>
                  <a:t>出现的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概率</a:t>
                </a:r>
                <a:r>
                  <a:rPr lang="zh-CN" altLang="en-US" dirty="0" smtClean="0">
                    <a:solidFill>
                      <a:srgbClr val="FFFF00"/>
                    </a:solidFill>
                  </a:rPr>
                  <a:t>最大</a:t>
                </a:r>
                <a:endParaRPr lang="en-US" altLang="zh-CN" dirty="0" smtClean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58936" y="2559771"/>
                <a:ext cx="5200016" cy="2326534"/>
              </a:xfrm>
              <a:blipFill>
                <a:blip r:embed="rId3"/>
                <a:stretch>
                  <a:fillRect l="-1290" t="-1047" b="-2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MLE</a:t>
            </a:r>
            <a:r>
              <a:rPr lang="en-US" altLang="zh-CN" dirty="0"/>
              <a:t>(</a:t>
            </a:r>
            <a:r>
              <a:rPr lang="en-US" altLang="zh-CN" b="1" dirty="0"/>
              <a:t>Maximum</a:t>
            </a:r>
            <a:r>
              <a:rPr lang="en-US" altLang="zh-CN" dirty="0"/>
              <a:t> </a:t>
            </a:r>
            <a:r>
              <a:rPr lang="en-US" altLang="zh-CN" b="1" dirty="0"/>
              <a:t>Likelihood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26281" y="198461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</a:rPr>
              <a:t>做什么用的？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405" y="5141499"/>
            <a:ext cx="2770500" cy="7518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7551" y="530493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概率</a:t>
            </a: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密度</a:t>
            </a:r>
            <a:r>
              <a:rPr lang="zh-CN" alt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函数</a:t>
            </a:r>
            <a:endParaRPr lang="zh-CN" altLang="en-US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357551" y="6152068"/>
                <a:ext cx="5303440" cy="463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 目标函数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</m:d>
                    <m: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sz="24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51" y="6152068"/>
                <a:ext cx="5303440" cy="463268"/>
              </a:xfrm>
              <a:prstGeom prst="rect">
                <a:avLst/>
              </a:prstGeom>
              <a:blipFill>
                <a:blip r:embed="rId5"/>
                <a:stretch>
                  <a:fillRect t="-130263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ss3.bdstatic.com/70cFv8Sh_Q1YnxGkpoWK1HF6hhy/it/u=3066182988,1491837625&amp;fm=26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43" y="1591443"/>
            <a:ext cx="60293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574001" y="4658795"/>
                <a:ext cx="3321679" cy="601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 </a:t>
                </a:r>
                <a:r>
                  <a:rPr lang="en-US" altLang="zh-CN" sz="240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P(a</a:t>
                </a:r>
                <a:r>
                  <a:rPr lang="zh-CN" altLang="en-US" sz="240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≤</a:t>
                </a:r>
                <a:r>
                  <a:rPr lang="en-US" altLang="zh-CN" sz="240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x</a:t>
                </a:r>
                <a:r>
                  <a:rPr lang="zh-CN" altLang="en-US" sz="240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≤</a:t>
                </a:r>
                <a:r>
                  <a:rPr lang="en-US" altLang="zh-CN" sz="240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b)=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zh-CN" altLang="en-US" sz="24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001" y="4658795"/>
                <a:ext cx="3321679" cy="601255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: 圆角 20">
            <a:extLst>
              <a:ext uri="{FF2B5EF4-FFF2-40B4-BE49-F238E27FC236}">
                <a16:creationId xmlns:a16="http://schemas.microsoft.com/office/drawing/2014/main" id="{8E24791D-833A-4140-96B0-02311FD5521E}"/>
              </a:ext>
            </a:extLst>
          </p:cNvPr>
          <p:cNvSpPr/>
          <p:nvPr/>
        </p:nvSpPr>
        <p:spPr>
          <a:xfrm>
            <a:off x="357551" y="1967468"/>
            <a:ext cx="5401401" cy="2918837"/>
          </a:xfrm>
          <a:prstGeom prst="roundRect">
            <a:avLst>
              <a:gd name="adj" fmla="val 24842"/>
            </a:avLst>
          </a:prstGeom>
          <a:noFill/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535840"/>
              </p:ext>
            </p:extLst>
          </p:nvPr>
        </p:nvGraphicFramePr>
        <p:xfrm>
          <a:off x="7045325" y="5804454"/>
          <a:ext cx="37576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8" imgW="1854000" imgH="228600" progId="Equation.DSMT4">
                  <p:embed/>
                </p:oleObj>
              </mc:Choice>
              <mc:Fallback>
                <p:oleObj name="Equation" r:id="rId8" imgW="1854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45325" y="5804454"/>
                        <a:ext cx="3757613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653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极大似然估计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MLE</a:t>
            </a:r>
            <a:r>
              <a:rPr lang="en-US" altLang="zh-CN" dirty="0"/>
              <a:t>(</a:t>
            </a:r>
            <a:r>
              <a:rPr lang="en-US" altLang="zh-CN" b="1" dirty="0"/>
              <a:t>Maximum</a:t>
            </a:r>
            <a:r>
              <a:rPr lang="en-US" altLang="zh-CN" dirty="0"/>
              <a:t> </a:t>
            </a:r>
            <a:r>
              <a:rPr lang="en-US" altLang="zh-CN" b="1" dirty="0"/>
              <a:t>Likelihood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7640" y="2888974"/>
                <a:ext cx="7080941" cy="2895473"/>
              </a:xfrm>
              <a:prstGeom prst="rect">
                <a:avLst/>
              </a:prstGeom>
              <a:ln w="28575">
                <a:solidFill>
                  <a:srgbClr val="FFFF00"/>
                </a:solidFill>
                <a:prstDash val="sysDot"/>
              </a:ln>
            </p:spPr>
            <p:txBody>
              <a:bodyPr wrap="square">
                <a:sp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Tx/>
                  <a:buNone/>
                  <a:defRPr sz="2000" kern="0" spc="200" baseline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 写出</a:t>
                </a:r>
                <a:r>
                  <a:rPr lang="zh-CN" altLang="en-US" dirty="0" smtClean="0"/>
                  <a:t>似然函数         </a:t>
                </a:r>
                <a:r>
                  <a:rPr lang="en-US" altLang="zh-CN" dirty="0" smtClean="0"/>
                  <a:t>L</a:t>
                </a:r>
                <a:r>
                  <a:rPr lang="en-US" altLang="zh-CN" dirty="0" smtClean="0">
                    <a:latin typeface="Symbol" panose="05050102010706020507" pitchFamily="18" charset="2"/>
                  </a:rPr>
                  <a:t>(q</a:t>
                </a:r>
                <a:r>
                  <a:rPr lang="en-US" altLang="zh-CN" baseline="-25000" dirty="0" smtClean="0"/>
                  <a:t>i</a:t>
                </a:r>
                <a:r>
                  <a:rPr lang="en-US" altLang="zh-CN" dirty="0" smtClean="0">
                    <a:latin typeface="Symbol" panose="05050102010706020507" pitchFamily="18" charset="2"/>
                  </a:rPr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zh-CN" altLang="en-US" dirty="0" smtClean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 对似然函数取</a:t>
                </a:r>
                <a:r>
                  <a:rPr lang="zh-CN" altLang="en-US" dirty="0" smtClean="0"/>
                  <a:t>对数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  </a:t>
                </a:r>
                <a:r>
                  <a:rPr lang="en-US" altLang="zh-CN" dirty="0" smtClean="0"/>
                  <a:t>ln L</a:t>
                </a:r>
                <a:r>
                  <a:rPr lang="en-US" altLang="zh-CN" dirty="0" smtClean="0">
                    <a:latin typeface="Symbol" panose="05050102010706020507" pitchFamily="18" charset="2"/>
                  </a:rPr>
                  <a:t>(q</a:t>
                </a:r>
                <a:r>
                  <a:rPr lang="en-US" altLang="zh-CN" baseline="-25000" dirty="0" smtClean="0"/>
                  <a:t>i</a:t>
                </a:r>
                <a:r>
                  <a:rPr lang="en-US" altLang="zh-CN" dirty="0" smtClean="0">
                    <a:latin typeface="Symbol" panose="05050102010706020507" pitchFamily="18" charset="2"/>
                  </a:rPr>
                  <a:t>) 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 </a:t>
                </a:r>
                <a:r>
                  <a:rPr lang="zh-CN" altLang="en-US" dirty="0" smtClean="0"/>
                  <a:t>对</a:t>
                </a:r>
                <a:r>
                  <a:rPr lang="en-US" altLang="zh-CN" dirty="0" smtClean="0">
                    <a:latin typeface="Symbol" panose="05050102010706020507" pitchFamily="18" charset="2"/>
                  </a:rPr>
                  <a:t>q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>
                    <a:latin typeface="Symbol" panose="05050102010706020507" pitchFamily="18" charset="2"/>
                  </a:rPr>
                  <a:t>求</a:t>
                </a:r>
                <a:r>
                  <a:rPr lang="zh-CN" altLang="en-US" dirty="0">
                    <a:latin typeface="Symbol" panose="05050102010706020507" pitchFamily="18" charset="2"/>
                  </a:rPr>
                  <a:t>偏导</a:t>
                </a:r>
                <a:r>
                  <a:rPr lang="zh-CN" altLang="en-US" dirty="0" smtClean="0"/>
                  <a:t>数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Symbol" panose="05050102010706020507" pitchFamily="18" charset="2"/>
                          </a:rPr>
                          <m:t>q</m:t>
                        </m:r>
                        <m:r>
                          <a:rPr lang="en-US" altLang="zh-CN" b="0" i="1" baseline="-2500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dirty="0" smtClean="0"/>
                  <a:t>lnL(</a:t>
                </a:r>
                <a:r>
                  <a:rPr lang="en-US" altLang="zh-CN" dirty="0">
                    <a:latin typeface="Symbol" panose="05050102010706020507" pitchFamily="18" charset="2"/>
                  </a:rPr>
                  <a:t>q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；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（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） 解</a:t>
                </a:r>
                <a:r>
                  <a:rPr lang="zh-CN" altLang="en-US" dirty="0" smtClean="0"/>
                  <a:t>似然方程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组）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Symbol" panose="05050102010706020507" pitchFamily="18" charset="2"/>
                          </a:rPr>
                          <m:t>q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dirty="0" err="1"/>
                  <a:t>lnL</a:t>
                </a:r>
                <a:r>
                  <a:rPr lang="en-US" altLang="zh-CN" dirty="0"/>
                  <a:t>(</a:t>
                </a:r>
                <a:r>
                  <a:rPr lang="en-US" altLang="zh-CN" dirty="0">
                    <a:latin typeface="Symbol" panose="05050102010706020507" pitchFamily="18" charset="2"/>
                  </a:rPr>
                  <a:t>q</a:t>
                </a:r>
                <a:r>
                  <a:rPr lang="en-US" altLang="zh-CN" dirty="0" smtClean="0"/>
                  <a:t>)=0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40" y="2888974"/>
                <a:ext cx="7080941" cy="2895473"/>
              </a:xfrm>
              <a:prstGeom prst="rect">
                <a:avLst/>
              </a:prstGeom>
              <a:blipFill>
                <a:blip r:embed="rId2"/>
                <a:stretch>
                  <a:fillRect l="-772" t="-12292"/>
                </a:stretch>
              </a:blipFill>
              <a:ln w="28575">
                <a:solidFill>
                  <a:srgbClr val="FFFF00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164671" y="213281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</a:rPr>
              <a:t>一般步骤是什么？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极大似然估计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784841" y="2759766"/>
                <a:ext cx="6537603" cy="1838965"/>
              </a:xfrm>
            </p:spPr>
            <p:txBody>
              <a:bodyPr/>
              <a:lstStyle/>
              <a:p>
                <a:r>
                  <a:rPr lang="zh-CN" altLang="zh-CN" b="1" dirty="0"/>
                  <a:t>作业</a:t>
                </a:r>
                <a:r>
                  <a:rPr lang="en-US" altLang="zh-CN" b="1" dirty="0"/>
                  <a:t>1</a:t>
                </a:r>
                <a:r>
                  <a:rPr lang="zh-CN" altLang="zh-CN" b="1" dirty="0"/>
                  <a:t>：</a:t>
                </a:r>
                <a:r>
                  <a:rPr lang="zh-CN" altLang="zh-CN" dirty="0"/>
                  <a:t>推导下述正态分布</a:t>
                </a:r>
                <a:r>
                  <a:rPr lang="zh-CN" altLang="zh-CN" dirty="0">
                    <a:solidFill>
                      <a:srgbClr val="FFFF00"/>
                    </a:solidFill>
                  </a:rPr>
                  <a:t>均值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zh-CN" altLang="zh-CN" dirty="0"/>
                  <a:t>的极大似然</a:t>
                </a:r>
                <a:r>
                  <a:rPr lang="zh-CN" altLang="zh-CN" dirty="0" smtClean="0"/>
                  <a:t>估计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      </a:t>
                </a:r>
              </a:p>
              <a:p>
                <a:r>
                  <a:rPr lang="zh-CN" altLang="zh-CN" dirty="0" smtClean="0"/>
                  <a:t>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dirty="0"/>
                  <a:t>来自正态分布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dirty="0"/>
                  <a:t>已知。</a:t>
                </a:r>
              </a:p>
              <a:p>
                <a:r>
                  <a:rPr lang="zh-CN" altLang="zh-CN" dirty="0" smtClean="0"/>
                  <a:t>根据</a:t>
                </a:r>
                <a:r>
                  <a:rPr lang="zh-CN" altLang="zh-CN" dirty="0"/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dirty="0"/>
                  <a:t>写出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zh-CN" altLang="zh-CN" dirty="0"/>
                  <a:t>的极大似然估计。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B96081F-5194-46D1-A08C-F76E33F36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784841" y="2759766"/>
                <a:ext cx="6537603" cy="1838965"/>
              </a:xfrm>
              <a:blipFill>
                <a:blip r:embed="rId2"/>
                <a:stretch>
                  <a:fillRect l="-1026" t="-1329" r="-933" b="-4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MLE</a:t>
            </a:r>
            <a:r>
              <a:rPr lang="en-US" altLang="zh-CN" dirty="0"/>
              <a:t>(</a:t>
            </a:r>
            <a:r>
              <a:rPr lang="en-US" altLang="zh-CN" b="1" dirty="0"/>
              <a:t>Maximum</a:t>
            </a:r>
            <a:r>
              <a:rPr lang="en-US" altLang="zh-CN" dirty="0"/>
              <a:t> </a:t>
            </a:r>
            <a:r>
              <a:rPr lang="en-US" altLang="zh-CN" b="1" dirty="0"/>
              <a:t>Likelihood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7965" y="215269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作业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753" y="5198145"/>
            <a:ext cx="2770500" cy="7518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80873" y="534325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概率</a:t>
            </a: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密度</a:t>
            </a:r>
            <a:r>
              <a:rPr lang="zh-CN" alt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函数</a:t>
            </a:r>
            <a:endParaRPr lang="zh-CN" altLang="en-US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3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261862" y="2843557"/>
            <a:ext cx="7444409" cy="1470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极大似然估计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15266" y="2212564"/>
            <a:ext cx="6537603" cy="881588"/>
          </a:xfrm>
        </p:spPr>
        <p:txBody>
          <a:bodyPr/>
          <a:lstStyle/>
          <a:p>
            <a:r>
              <a:rPr lang="zh-CN" altLang="en-US" b="1" dirty="0" smtClean="0"/>
              <a:t>第一步 写出似然函数</a:t>
            </a:r>
            <a:endParaRPr lang="en-US" altLang="zh-CN" b="1" dirty="0" smtClean="0"/>
          </a:p>
          <a:p>
            <a:endParaRPr lang="en-US" altLang="zh-CN" b="1" dirty="0" smtClean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MLE</a:t>
            </a:r>
            <a:r>
              <a:rPr lang="en-US" altLang="zh-CN" dirty="0"/>
              <a:t>(</a:t>
            </a:r>
            <a:r>
              <a:rPr lang="en-US" altLang="zh-CN" b="1" dirty="0"/>
              <a:t>Maximum</a:t>
            </a:r>
            <a:r>
              <a:rPr lang="en-US" altLang="zh-CN" dirty="0"/>
              <a:t> </a:t>
            </a:r>
            <a:r>
              <a:rPr lang="en-US" altLang="zh-CN" b="1" dirty="0"/>
              <a:t>Likelihood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7965" y="21526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作业讲解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924777"/>
              </p:ext>
            </p:extLst>
          </p:nvPr>
        </p:nvGraphicFramePr>
        <p:xfrm>
          <a:off x="2786063" y="3043238"/>
          <a:ext cx="642778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3" imgW="2882880" imgH="444240" progId="Equation.DSMT4">
                  <p:embed/>
                </p:oleObj>
              </mc:Choice>
              <mc:Fallback>
                <p:oleObj name="Equation" r:id="rId3" imgW="288288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6063" y="3043238"/>
                        <a:ext cx="6427787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2180373" y="5179607"/>
            <a:ext cx="7444409" cy="1470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 txBox="1">
            <a:spLocks/>
          </p:cNvSpPr>
          <p:nvPr/>
        </p:nvSpPr>
        <p:spPr>
          <a:xfrm>
            <a:off x="2633777" y="4548614"/>
            <a:ext cx="6537603" cy="897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第二步 对似然函数取对数</a:t>
            </a:r>
            <a:endParaRPr lang="en-US" altLang="zh-CN" b="1" dirty="0" smtClean="0"/>
          </a:p>
          <a:p>
            <a:endParaRPr lang="en-US" altLang="zh-CN" b="1" dirty="0" smtClean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48335"/>
              </p:ext>
            </p:extLst>
          </p:nvPr>
        </p:nvGraphicFramePr>
        <p:xfrm>
          <a:off x="3271838" y="5392738"/>
          <a:ext cx="5294312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5" imgW="2374560" imgH="431640" progId="Equation.DSMT4">
                  <p:embed/>
                </p:oleObj>
              </mc:Choice>
              <mc:Fallback>
                <p:oleObj name="Equation" r:id="rId5" imgW="2374560" imgH="431640" progId="Equation.DSMT4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1838" y="5392738"/>
                        <a:ext cx="5294312" cy="963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81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261862" y="2843557"/>
            <a:ext cx="6206277" cy="127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08D11FF-5118-4614-9853-44FD74BC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极大似然估计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15266" y="2212564"/>
            <a:ext cx="6537603" cy="897682"/>
          </a:xfrm>
        </p:spPr>
        <p:txBody>
          <a:bodyPr/>
          <a:lstStyle/>
          <a:p>
            <a:r>
              <a:rPr lang="zh-CN" altLang="en-US" b="1" dirty="0" smtClean="0"/>
              <a:t>第三步 对</a:t>
            </a:r>
            <a:r>
              <a:rPr lang="en-US" altLang="zh-CN" b="1" dirty="0" smtClean="0"/>
              <a:t>μ</a:t>
            </a:r>
            <a:r>
              <a:rPr lang="zh-CN" altLang="en-US" b="1" dirty="0" smtClean="0"/>
              <a:t>求偏导数</a:t>
            </a:r>
            <a:endParaRPr lang="en-US" altLang="zh-CN" b="1" dirty="0" smtClean="0"/>
          </a:p>
          <a:p>
            <a:endParaRPr lang="en-US" altLang="zh-CN" b="1" dirty="0" smtClean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8A69E93-873F-46FB-A24E-30AEE10DF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MLE</a:t>
            </a:r>
            <a:r>
              <a:rPr lang="en-US" altLang="zh-CN" dirty="0"/>
              <a:t>(</a:t>
            </a:r>
            <a:r>
              <a:rPr lang="en-US" altLang="zh-CN" b="1" dirty="0"/>
              <a:t>Maximum</a:t>
            </a:r>
            <a:r>
              <a:rPr lang="en-US" altLang="zh-CN" dirty="0"/>
              <a:t> </a:t>
            </a:r>
            <a:r>
              <a:rPr lang="en-US" altLang="zh-CN" b="1" dirty="0"/>
              <a:t>Likelihood</a:t>
            </a:r>
            <a:r>
              <a:rPr lang="en-US" altLang="zh-CN" dirty="0"/>
              <a:t> </a:t>
            </a:r>
            <a:r>
              <a:rPr lang="en-US" altLang="zh-CN" b="1" dirty="0"/>
              <a:t>Estimation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7965" y="21526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作业讲解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47992"/>
              </p:ext>
            </p:extLst>
          </p:nvPr>
        </p:nvGraphicFramePr>
        <p:xfrm>
          <a:off x="3612746" y="2977226"/>
          <a:ext cx="382428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3" imgW="1714320" imgH="431640" progId="Equation.DSMT4">
                  <p:embed/>
                </p:oleObj>
              </mc:Choice>
              <mc:Fallback>
                <p:oleObj name="Equation" r:id="rId3" imgW="17143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2746" y="2977226"/>
                        <a:ext cx="3824288" cy="96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2261862" y="5236203"/>
            <a:ext cx="6206278" cy="1470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2B96081F-5194-46D1-A08C-F76E33F36821}"/>
              </a:ext>
            </a:extLst>
          </p:cNvPr>
          <p:cNvSpPr txBox="1">
            <a:spLocks/>
          </p:cNvSpPr>
          <p:nvPr/>
        </p:nvSpPr>
        <p:spPr>
          <a:xfrm>
            <a:off x="2633777" y="4548614"/>
            <a:ext cx="6537603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第四步 解似然方程（组）</a:t>
            </a:r>
            <a:endParaRPr lang="en-US" altLang="zh-CN" b="1" dirty="0" smtClean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44037"/>
              </p:ext>
            </p:extLst>
          </p:nvPr>
        </p:nvGraphicFramePr>
        <p:xfrm>
          <a:off x="3344459" y="5489812"/>
          <a:ext cx="4360862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5" imgW="1955520" imgH="431640" progId="Equation.DSMT4">
                  <p:embed/>
                </p:oleObj>
              </mc:Choice>
              <mc:Fallback>
                <p:oleObj name="Equation" r:id="rId5" imgW="1955520" imgH="4316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4459" y="5489812"/>
                        <a:ext cx="4360862" cy="963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9056205" y="3939251"/>
            <a:ext cx="234070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FF00"/>
                </a:solidFill>
              </a:rPr>
              <a:t>思考：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FF00"/>
                </a:solidFill>
              </a:rPr>
              <a:t>n </a:t>
            </a:r>
            <a:r>
              <a:rPr lang="zh-CN" altLang="en-US" sz="2400" dirty="0" smtClean="0">
                <a:solidFill>
                  <a:srgbClr val="FFFF00"/>
                </a:solidFill>
              </a:rPr>
              <a:t>足够大的情形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00"/>
                </a:solidFill>
              </a:rPr>
              <a:t>n</a:t>
            </a:r>
            <a:r>
              <a:rPr lang="en-US" altLang="zh-CN" sz="2400" dirty="0" smtClean="0">
                <a:solidFill>
                  <a:srgbClr val="FFFF00"/>
                </a:solidFill>
              </a:rPr>
              <a:t> </a:t>
            </a:r>
            <a:r>
              <a:rPr lang="zh-CN" altLang="en-US" sz="2400" dirty="0" smtClean="0">
                <a:solidFill>
                  <a:srgbClr val="FFFF00"/>
                </a:solidFill>
              </a:rPr>
              <a:t>非常小的情形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C06AA-F283-4800-BD1C-E992DF23DA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93281" y="1384472"/>
            <a:ext cx="5456668" cy="2949525"/>
          </a:xfrm>
        </p:spPr>
        <p:txBody>
          <a:bodyPr/>
          <a:lstStyle/>
          <a:p>
            <a:r>
              <a:rPr lang="zh-CN" altLang="en-US" dirty="0"/>
              <a:t>本</a:t>
            </a:r>
            <a:r>
              <a:rPr lang="zh-CN" altLang="en-US" dirty="0" smtClean="0"/>
              <a:t>节习题课</a:t>
            </a:r>
            <a:endParaRPr lang="en-US" altLang="zh-CN" dirty="0" smtClean="0"/>
          </a:p>
          <a:p>
            <a:r>
              <a:rPr lang="zh-CN" altLang="en-US" dirty="0"/>
              <a:t>回顾</a:t>
            </a:r>
            <a:r>
              <a:rPr lang="zh-CN" altLang="en-US" dirty="0" smtClean="0"/>
              <a:t>了 极大似然估计要</a:t>
            </a:r>
            <a:r>
              <a:rPr lang="zh-CN" altLang="en-US" dirty="0" smtClean="0">
                <a:solidFill>
                  <a:srgbClr val="FFFF00"/>
                </a:solidFill>
              </a:rPr>
              <a:t>解决什么问题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 smtClean="0"/>
              <a:t>以及</a:t>
            </a:r>
            <a:r>
              <a:rPr lang="zh-CN" altLang="en-US" dirty="0" smtClean="0">
                <a:solidFill>
                  <a:srgbClr val="FFFF00"/>
                </a:solidFill>
              </a:rPr>
              <a:t>解决的一般流程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 smtClean="0">
                <a:solidFill>
                  <a:srgbClr val="FFFF00"/>
                </a:solidFill>
              </a:rPr>
              <a:t>并通过作业讲解进行了巩固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 smtClean="0">
                <a:solidFill>
                  <a:srgbClr val="00B0F0"/>
                </a:solidFill>
              </a:rPr>
              <a:t>下一节习题课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r>
              <a:rPr lang="zh-CN" altLang="en-US" dirty="0" smtClean="0">
                <a:solidFill>
                  <a:srgbClr val="00B0F0"/>
                </a:solidFill>
              </a:rPr>
              <a:t>我们讲解贝叶斯估计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BE3DA-24E4-4DA6-A9C5-A8D823243E5E}"/>
              </a:ext>
            </a:extLst>
          </p:cNvPr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深度学习项目PPT模板V1.4" id="{F740A830-32CD-47DF-B463-1558214DA479}" vid="{A20E0993-7F7D-4833-A39E-B31E625552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1686</TotalTime>
  <Words>251</Words>
  <Application>Microsoft Office PowerPoint</Application>
  <PresentationFormat>宽屏</PresentationFormat>
  <Paragraphs>62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微軟正黑體</vt:lpstr>
      <vt:lpstr>等线</vt:lpstr>
      <vt:lpstr>等线 Light</vt:lpstr>
      <vt:lpstr>微软雅黑</vt:lpstr>
      <vt:lpstr>微软雅黑 Light</vt:lpstr>
      <vt:lpstr>Arial</vt:lpstr>
      <vt:lpstr>Cambria Math</vt:lpstr>
      <vt:lpstr>Symbol</vt:lpstr>
      <vt:lpstr>Wingdings</vt:lpstr>
      <vt:lpstr>深度学习项目PPT模板V1.4</vt:lpstr>
      <vt:lpstr>Equation</vt:lpstr>
      <vt:lpstr>极大似然估计作业</vt:lpstr>
      <vt:lpstr>总体思路</vt:lpstr>
      <vt:lpstr>极大似然估计</vt:lpstr>
      <vt:lpstr>极大似然估计</vt:lpstr>
      <vt:lpstr>极大似然估计</vt:lpstr>
      <vt:lpstr>极大似然估计</vt:lpstr>
      <vt:lpstr>极大似然估计</vt:lpstr>
      <vt:lpstr>结语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ibm</cp:lastModifiedBy>
  <cp:revision>202</cp:revision>
  <dcterms:created xsi:type="dcterms:W3CDTF">2018-01-29T03:45:15Z</dcterms:created>
  <dcterms:modified xsi:type="dcterms:W3CDTF">2019-04-03T01:52:49Z</dcterms:modified>
</cp:coreProperties>
</file>